
<file path=[Content_Types].xml><?xml version="1.0" encoding="utf-8"?>
<Types xmlns="http://schemas.openxmlformats.org/package/2006/content-types">
  <Default Extension="6_micron_image" ContentType="image/pn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60" r:id="rId3"/>
    <p:sldId id="264" r:id="rId4"/>
    <p:sldId id="257" r:id="rId5"/>
    <p:sldId id="262" r:id="rId6"/>
    <p:sldId id="263" r:id="rId7"/>
    <p:sldId id="258" r:id="rId8"/>
    <p:sldId id="259" r:id="rId9"/>
    <p:sldId id="26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85"/>
    <p:restoredTop sz="94620"/>
  </p:normalViewPr>
  <p:slideViewPr>
    <p:cSldViewPr snapToGrid="0" snapToObjects="1">
      <p:cViewPr varScale="1">
        <p:scale>
          <a:sx n="103" d="100"/>
          <a:sy n="103" d="100"/>
        </p:scale>
        <p:origin x="8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334A1-63B5-3E42-AA43-22705A584335}" type="datetimeFigureOut">
              <a:rPr lang="en-US" smtClean="0"/>
              <a:t>4/1/19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DCBECC-3E81-D64E-B06F-1BBD971A56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149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feathers are literally</a:t>
            </a:r>
            <a:r>
              <a:rPr lang="en-US" baseline="0" dirty="0"/>
              <a:t> identified by eyes for M51, which tells us that the research on feathers are still very new.....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CBECC-3E81-D64E-B06F-1BBD971A56A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133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multicore nuclei, which causes instability</a:t>
            </a:r>
            <a:r>
              <a:rPr lang="en-US" baseline="0" dirty="0"/>
              <a:t> of the disk,</a:t>
            </a:r>
            <a:r>
              <a:rPr lang="en-US" dirty="0"/>
              <a:t> can be what’s</a:t>
            </a:r>
            <a:r>
              <a:rPr lang="en-US" baseline="0" dirty="0"/>
              <a:t> producing feathers in </a:t>
            </a:r>
            <a:r>
              <a:rPr lang="en-US" baseline="0" dirty="0" err="1"/>
              <a:t>Sc</a:t>
            </a:r>
            <a:r>
              <a:rPr lang="en-US" baseline="0" dirty="0"/>
              <a:t>-type galaxies... (and other mechanisms...)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CBECC-3E81-D64E-B06F-1BBD971A56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0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CBECC-3E81-D64E-B06F-1BBD971A56A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61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this is the 3.6 micron image, normal</a:t>
            </a:r>
            <a:r>
              <a:rPr lang="en-US" baseline="0" dirty="0"/>
              <a:t> </a:t>
            </a:r>
            <a:r>
              <a:rPr lang="en-US" dirty="0" err="1"/>
              <a:t>spiril</a:t>
            </a:r>
            <a:r>
              <a:rPr lang="en-US" dirty="0"/>
              <a:t> galaxies have log arms</a:t>
            </a:r>
          </a:p>
          <a:p>
            <a:r>
              <a:rPr lang="en-US" dirty="0"/>
              <a:t>Mention again this is not perfect since there is no standard ways to identify</a:t>
            </a:r>
            <a:r>
              <a:rPr lang="en-US" baseline="0" dirty="0"/>
              <a:t> location of feathers</a:t>
            </a:r>
          </a:p>
          <a:p>
            <a:r>
              <a:rPr lang="en-US" baseline="0" dirty="0"/>
              <a:t>Pitch angle 0 – tightly wound, 90 less tightly wound</a:t>
            </a:r>
          </a:p>
          <a:p>
            <a:r>
              <a:rPr lang="en-US" baseline="0" dirty="0"/>
              <a:t>Not continuous, segmented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DCBECC-3E81-D64E-B06F-1BBD971A56A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809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Put A3, Fb5</a:t>
            </a:r>
            <a:r>
              <a:rPr lang="en-US" baseline="0"/>
              <a:t> (Fb2), Fb6 </a:t>
            </a:r>
            <a:r>
              <a:rPr lang="en-US"/>
              <a:t>arm names</a:t>
            </a:r>
            <a:r>
              <a:rPr lang="en-US" baseline="0"/>
              <a:t> on figure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CBECC-3E81-D64E-B06F-1BBD971A56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297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09A07-1F89-9F46-8BA0-82D0F02A66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D4BB36-64F8-C249-840B-58BC5B02E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49B75-C332-5645-9845-345380770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F801A-1232-C04E-BFE9-B547461C8E23}" type="datetimeFigureOut">
              <a:rPr lang="en-US" smtClean="0"/>
              <a:t>4/1/19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0FBACF-6B4B-FF4C-B5C6-357A72FA0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64DDC0-0805-014D-9F11-DA515ACB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9F65F-5125-5843-8DAB-AF727D9E9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120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92992-5FC0-3A4F-83A1-5CDBB04C3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271116-334C-AD4C-9B70-517B7C5947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ACAE87-E5CF-2540-8D9B-656670DB8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F801A-1232-C04E-BFE9-B547461C8E23}" type="datetimeFigureOut">
              <a:rPr lang="en-US" smtClean="0"/>
              <a:t>4/1/19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AF55AF-47C5-DE48-975B-C90DCACD4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5D375-A6B7-C842-84CC-63A20FAE0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9F65F-5125-5843-8DAB-AF727D9E9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934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D04691-46E9-4144-B1A3-858911FEE4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46BE7D-A83F-034A-A631-6D42028934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25ED72-C45D-5F4F-A0C1-8497587CA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F801A-1232-C04E-BFE9-B547461C8E23}" type="datetimeFigureOut">
              <a:rPr lang="en-US" smtClean="0"/>
              <a:t>4/1/19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4AB37D-F538-914E-AFEB-9248AA6F9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0F2117-3E04-8B43-B233-C5F542AAF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9F65F-5125-5843-8DAB-AF727D9E9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701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DB366-2A5A-904A-91EF-6D7A15CE7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52147C-4415-AD46-B20C-6BB0DF736A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6E6D19-411E-C940-B399-3D9963473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F801A-1232-C04E-BFE9-B547461C8E23}" type="datetimeFigureOut">
              <a:rPr lang="en-US" smtClean="0"/>
              <a:t>4/1/19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0BECB7-3843-B44A-ACD3-EA7AF2A73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8100C4-A2F9-F44F-B156-6279E2939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9F65F-5125-5843-8DAB-AF727D9E9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728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752D7-B7B9-F148-B4CD-5ECB683FB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94941-A0C5-B040-AF4E-077EA8391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B07AE5-F4AF-2440-A57E-6A3A221E7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F801A-1232-C04E-BFE9-B547461C8E23}" type="datetimeFigureOut">
              <a:rPr lang="en-US" smtClean="0"/>
              <a:t>4/1/19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CF24EF-07F0-744B-84C2-6CC69434C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DFB7A-D519-BE4C-95CA-2B3E6C595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9F65F-5125-5843-8DAB-AF727D9E9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461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84FFA-FA3C-3C43-B44D-56B96DE6F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67B1B5-21AB-ED49-BBFA-D744A45C2B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774F34-B7B8-D445-9DC4-BB7ECB6D47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B32DC1-29D8-DA48-99C9-53ACD6F5B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F801A-1232-C04E-BFE9-B547461C8E23}" type="datetimeFigureOut">
              <a:rPr lang="en-US" smtClean="0"/>
              <a:t>4/1/19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645A9-0C81-C240-8FC6-7CC7F893D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DD38B-8B5C-984D-8B6B-4A17D227B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9F65F-5125-5843-8DAB-AF727D9E9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928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509D6-B84A-FF45-9B7F-E192F5CF0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166788-23A4-664C-BFD7-B3D0B4BA87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C0652B-A587-7642-97E3-2DDDEB194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BE17B0-269C-C84A-8D0E-3EAF41A32D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40FFAA-6BA9-EF48-96C0-25E9A649D9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F9EEEB-598E-A742-9FF3-7DDBB1259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F801A-1232-C04E-BFE9-B547461C8E23}" type="datetimeFigureOut">
              <a:rPr lang="en-US" smtClean="0"/>
              <a:t>4/1/19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0F428C-8DEA-004F-87C5-254259DF8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0B6146-8F9D-4842-B14C-CFF4D10C8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9F65F-5125-5843-8DAB-AF727D9E9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009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3B0CF-29DC-DC42-8C6C-97119096B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E56242-E4CA-654E-8BAD-F5A0C0F22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F801A-1232-C04E-BFE9-B547461C8E23}" type="datetimeFigureOut">
              <a:rPr lang="en-US" smtClean="0"/>
              <a:t>4/1/19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48B227-1C38-BC49-B6F7-B4C26788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7D4A60-D2DB-7A42-9770-05CB2B6CC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9F65F-5125-5843-8DAB-AF727D9E9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568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FE7C0D-786C-7C4D-9709-FF57678C8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F801A-1232-C04E-BFE9-B547461C8E23}" type="datetimeFigureOut">
              <a:rPr lang="en-US" smtClean="0"/>
              <a:t>4/1/19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2C7B32-EBE2-4145-8C2D-48326A728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0FCBCB-9729-C44E-A1FD-AF16EBBF2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9F65F-5125-5843-8DAB-AF727D9E9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043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A2AE9-6B8C-4B40-B157-FFF000CA0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5D1001-FC30-9C49-9C35-03D497836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DB5B31-5661-674F-8D70-1E45EB1B34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E7034D-488D-BC4A-9CD4-88AD88EBD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F801A-1232-C04E-BFE9-B547461C8E23}" type="datetimeFigureOut">
              <a:rPr lang="en-US" smtClean="0"/>
              <a:t>4/1/19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EF2008-4315-2941-AA96-B7DA310FE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4CED69-568B-5448-9D94-950BCEB61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9F65F-5125-5843-8DAB-AF727D9E9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972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1ACE5-10EF-414D-BD88-38813290B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59677C-199C-1B43-BD42-8FABF20DCB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9E6A6D-6D16-3345-92B7-ACD62B1C56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686B08-4D14-A34B-B84A-548DE0F7A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F801A-1232-C04E-BFE9-B547461C8E23}" type="datetimeFigureOut">
              <a:rPr lang="en-US" smtClean="0"/>
              <a:t>4/1/19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ED2DA2-0DB5-7D49-BB7F-C723A2078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DC7F72-3A4B-084E-B10D-6C1C578A0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9F65F-5125-5843-8DAB-AF727D9E9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692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4C65BA-1A8E-8B49-90A9-0B70DEEF6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F3186A-1979-1A4D-BB1E-05021BF4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D5EC7-FDC8-7E4A-980E-03D40E310E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F801A-1232-C04E-BFE9-B547461C8E23}" type="datetimeFigureOut">
              <a:rPr lang="en-US" smtClean="0"/>
              <a:t>4/1/19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1D1DBB-6D4D-844D-8D5D-01DB6488AC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91F026-9D3D-BF41-8497-A5D4D03E99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9F65F-5125-5843-8DAB-AF727D9E9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149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6_micron_image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10" Type="http://schemas.openxmlformats.org/officeDocument/2006/relationships/image" Target="../media/image20.png"/><Relationship Id="rId4" Type="http://schemas.openxmlformats.org/officeDocument/2006/relationships/image" Target="../media/image14.tiff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tif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11" Type="http://schemas.openxmlformats.org/officeDocument/2006/relationships/image" Target="../media/image21.png"/><Relationship Id="rId5" Type="http://schemas.openxmlformats.org/officeDocument/2006/relationships/image" Target="../media/image16.tiff"/><Relationship Id="rId10" Type="http://schemas.openxmlformats.org/officeDocument/2006/relationships/image" Target="../media/image12.png"/><Relationship Id="rId4" Type="http://schemas.openxmlformats.org/officeDocument/2006/relationships/image" Target="../media/image15.tiff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tiff"/><Relationship Id="rId7" Type="http://schemas.openxmlformats.org/officeDocument/2006/relationships/image" Target="../media/image19.pn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tiff"/><Relationship Id="rId4" Type="http://schemas.openxmlformats.org/officeDocument/2006/relationships/image" Target="../media/image16.tiff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BDDE1-DD6C-5E46-9F47-89569084F6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53071"/>
            <a:ext cx="9144000" cy="238760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Formation of Spiral Structures in the Flocculent Galaxy M83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A9F04F-FA06-3A48-AD4C-4B131D3BDF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092273"/>
            <a:ext cx="9144000" cy="165576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Investigators: Bradley Moldermaker and Benjamin Pieczynski 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Mentor: Dr. Lisa Chien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727C38-0E6D-904D-AF20-0CF88B4B6BBD}"/>
              </a:ext>
            </a:extLst>
          </p:cNvPr>
          <p:cNvSpPr txBox="1"/>
          <p:nvPr/>
        </p:nvSpPr>
        <p:spPr>
          <a:xfrm>
            <a:off x="323711" y="353071"/>
            <a:ext cx="1664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HST image of M83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79DF41-5780-464D-9E39-9C3EE263B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4092" y="6188658"/>
            <a:ext cx="3959469" cy="3162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9099A6-4F1B-E240-A3DC-0B1B1969DB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589" y="5885113"/>
            <a:ext cx="1080351" cy="8629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62DCB6-59E2-864E-93F2-95E6A087C3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3540" y="5885113"/>
            <a:ext cx="558160" cy="86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367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AA0F2FA-D3BF-DD42-A175-AE35942B608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9DC68E-8FF6-6F47-A8A0-439790D54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 BACKGROUND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AD1D73-EC9B-BF4D-AE7F-DEAFE8F84C7E}"/>
              </a:ext>
            </a:extLst>
          </p:cNvPr>
          <p:cNvSpPr/>
          <p:nvPr/>
        </p:nvSpPr>
        <p:spPr>
          <a:xfrm>
            <a:off x="363415" y="1361050"/>
            <a:ext cx="11465172" cy="45719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026921-F269-6A4C-A3CF-B46514918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1664" y="1846045"/>
            <a:ext cx="2701514" cy="24575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B930C90-C94A-F54F-AB84-3070CAC050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0885" y="1837120"/>
            <a:ext cx="3120962" cy="244763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FEB2FBA-F818-954A-AD06-7DB1D6E93CDE}"/>
              </a:ext>
            </a:extLst>
          </p:cNvPr>
          <p:cNvSpPr txBox="1"/>
          <p:nvPr/>
        </p:nvSpPr>
        <p:spPr>
          <a:xfrm>
            <a:off x="668258" y="4464057"/>
            <a:ext cx="43687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AEF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Theoretical Modeling [1]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Theoretical models for flocculent type galaxies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Estimated positions of star clusters by age (left)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Theoretical column density (right)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7282C91-D191-0A40-AA5A-EF6F2BBA7F42}"/>
              </a:ext>
            </a:extLst>
          </p:cNvPr>
          <p:cNvSpPr txBox="1"/>
          <p:nvPr/>
        </p:nvSpPr>
        <p:spPr>
          <a:xfrm>
            <a:off x="6450578" y="4464057"/>
            <a:ext cx="5462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AEF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M51 [2]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 done on interacting Galaxy M51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Cluster distributions matched Dobbs &amp; Pringle (2010) expectations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Progression from dust lanes to gas arms to star clusters (left)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Feathers seen in M51 (right)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773F83B-23E0-B349-B242-873D1EEE4F1E}"/>
              </a:ext>
            </a:extLst>
          </p:cNvPr>
          <p:cNvSpPr txBox="1"/>
          <p:nvPr/>
        </p:nvSpPr>
        <p:spPr>
          <a:xfrm>
            <a:off x="678939" y="5891964"/>
            <a:ext cx="50927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REFERENCES</a:t>
            </a:r>
          </a:p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[1] Dobbs &amp; Pringle, 2010, MNRAS, 409, 396. </a:t>
            </a:r>
          </a:p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[2] </a:t>
            </a:r>
            <a:r>
              <a:rPr lang="en-US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Chandar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R., Chien, L.-H. et al, 2017, </a:t>
            </a:r>
            <a:r>
              <a:rPr lang="en-US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ApJ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845, 75.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078C8A-424D-9741-B827-360661E1A0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838758"/>
            <a:ext cx="3203712" cy="24648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7199C1D-DFD9-2042-9305-B1C831FEE9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660" y="1837120"/>
            <a:ext cx="2616997" cy="244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153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AA0F2FA-D3BF-DD42-A175-AE35942B608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9DC68E-8FF6-6F47-A8A0-439790D54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M83 BACKGROUND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AD1D73-EC9B-BF4D-AE7F-DEAFE8F84C7E}"/>
              </a:ext>
            </a:extLst>
          </p:cNvPr>
          <p:cNvSpPr/>
          <p:nvPr/>
        </p:nvSpPr>
        <p:spPr>
          <a:xfrm>
            <a:off x="363415" y="1361050"/>
            <a:ext cx="11465172" cy="45719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A5D77F7-619B-8E40-999D-9968DADE1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365" y="1544186"/>
            <a:ext cx="6097593" cy="49582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619F247-C05D-1044-B876-C143C4B1453E}"/>
              </a:ext>
            </a:extLst>
          </p:cNvPr>
          <p:cNvSpPr txBox="1"/>
          <p:nvPr/>
        </p:nvSpPr>
        <p:spPr>
          <a:xfrm>
            <a:off x="6667136" y="2117032"/>
            <a:ext cx="46014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AEF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M83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Starburst Nucleus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Active Star Formation &amp; Young Clusters [3]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Prominent Dust Lanes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SAB(s)c type galaxy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4.6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distance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Possible multicore  nuclei [4]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773F83B-23E0-B349-B242-873D1EEE4F1E}"/>
              </a:ext>
            </a:extLst>
          </p:cNvPr>
          <p:cNvSpPr txBox="1"/>
          <p:nvPr/>
        </p:nvSpPr>
        <p:spPr>
          <a:xfrm>
            <a:off x="6752315" y="5959697"/>
            <a:ext cx="49343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REFERENCES</a:t>
            </a:r>
          </a:p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[3] Whitmore, C., </a:t>
            </a:r>
            <a:r>
              <a:rPr lang="en-US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Chandar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R. et al, 2011, </a:t>
            </a:r>
            <a:r>
              <a:rPr lang="en-US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ApJ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729, 78.</a:t>
            </a:r>
          </a:p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[4] Díaz, R., </a:t>
            </a:r>
            <a:r>
              <a:rPr lang="en-US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Dottori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H. et al, 2006, </a:t>
            </a:r>
            <a:r>
              <a:rPr lang="en-US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ApJ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652, 1122.</a:t>
            </a:r>
          </a:p>
        </p:txBody>
      </p:sp>
    </p:spTree>
    <p:extLst>
      <p:ext uri="{BB962C8B-B14F-4D97-AF65-F5344CB8AC3E}">
        <p14:creationId xmlns:p14="http://schemas.microsoft.com/office/powerpoint/2010/main" val="3034009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C403D76-B278-9B47-BD82-76AA673B58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9DC68E-8FF6-6F47-A8A0-439790D54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07322-1BD6-DE4D-B6CE-28CE9B96D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0656" y="1802182"/>
            <a:ext cx="4392896" cy="4434122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NASA/IPAC Extragalactic Database (NED)</a:t>
            </a:r>
          </a:p>
          <a:p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 image, in 3.6-micron  (infrared) from Spitzer Telescope</a:t>
            </a:r>
          </a:p>
          <a:p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Cluster locations and ages derived from Hubble Space Telescope (HST) multi-color mosaic images </a:t>
            </a:r>
            <a:b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(from Dr. Whitmore, private discussion)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632436-2AFA-CB42-B35A-2D5447F92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414" y="1858660"/>
            <a:ext cx="2766646" cy="27666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2A8FDE-F4E8-034A-BD17-6734F2F211D8}"/>
              </a:ext>
            </a:extLst>
          </p:cNvPr>
          <p:cNvSpPr txBox="1"/>
          <p:nvPr/>
        </p:nvSpPr>
        <p:spPr>
          <a:xfrm>
            <a:off x="363414" y="4780094"/>
            <a:ext cx="26774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Spitzer 3.6-micron image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A9ACDB-BDA5-0B43-8919-F1A7DE2BCD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1120" y="1714871"/>
            <a:ext cx="3958496" cy="13948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10C498-D29D-1045-AD28-8BC9B4D2F617}"/>
              </a:ext>
            </a:extLst>
          </p:cNvPr>
          <p:cNvSpPr txBox="1"/>
          <p:nvPr/>
        </p:nvSpPr>
        <p:spPr>
          <a:xfrm>
            <a:off x="8086966" y="3236674"/>
            <a:ext cx="3782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Above: Far IR, Near IR, and Visible light images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80C956-104E-D64C-9199-3AA0EE0AD9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 flipV="1">
            <a:off x="8385210" y="3875033"/>
            <a:ext cx="2616898" cy="26023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D507967-6DDA-F246-8503-0371B2742C98}"/>
              </a:ext>
            </a:extLst>
          </p:cNvPr>
          <p:cNvSpPr txBox="1"/>
          <p:nvPr/>
        </p:nvSpPr>
        <p:spPr>
          <a:xfrm>
            <a:off x="8319453" y="6459496"/>
            <a:ext cx="2782280" cy="351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HST mosaic image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1E2BA4-FF23-634D-97FC-3F35C4367AE3}"/>
              </a:ext>
            </a:extLst>
          </p:cNvPr>
          <p:cNvSpPr/>
          <p:nvPr/>
        </p:nvSpPr>
        <p:spPr>
          <a:xfrm>
            <a:off x="363415" y="1361050"/>
            <a:ext cx="11465172" cy="45719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604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D2F8D644-A6F4-EA45-ABCD-11AF876428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9DC68E-8FF6-6F47-A8A0-439790D54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M83’s SPIRAL ARMS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19A692-C44B-D648-840D-35B1DAD894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40" t="11902" r="7403" b="7483"/>
          <a:stretch/>
        </p:blipFill>
        <p:spPr>
          <a:xfrm>
            <a:off x="5362167" y="1575764"/>
            <a:ext cx="6088467" cy="511814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89CB424-CF15-5148-888B-75E70EAEA1F8}"/>
              </a:ext>
            </a:extLst>
          </p:cNvPr>
          <p:cNvGrpSpPr/>
          <p:nvPr/>
        </p:nvGrpSpPr>
        <p:grpSpPr>
          <a:xfrm>
            <a:off x="12498838" y="11657747"/>
            <a:ext cx="10588329" cy="9126150"/>
            <a:chOff x="12624648" y="11870644"/>
            <a:chExt cx="10078492" cy="845189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271B433-8278-CD48-A02D-D72059E6D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624648" y="11870644"/>
              <a:ext cx="5011700" cy="418995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A8F93AD-9309-6146-94F7-C3CCDECC7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699836" y="11870644"/>
              <a:ext cx="5003304" cy="418995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FC9A9EE-D50C-284B-9277-F1F04AA42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624648" y="16124944"/>
              <a:ext cx="5012416" cy="419759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32C3073-9552-FA41-845B-CD747DB43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694685" y="16130920"/>
              <a:ext cx="5005280" cy="419161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5C66AF9-56EA-6D49-ACD9-20D6A3E0DE51}"/>
              </a:ext>
            </a:extLst>
          </p:cNvPr>
          <p:cNvGrpSpPr/>
          <p:nvPr/>
        </p:nvGrpSpPr>
        <p:grpSpPr>
          <a:xfrm>
            <a:off x="12651238" y="11810147"/>
            <a:ext cx="10588329" cy="9126150"/>
            <a:chOff x="12624648" y="11870644"/>
            <a:chExt cx="10078492" cy="845189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2DB2D97-33FB-6740-8C11-5E8A7D8FAA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624648" y="11870644"/>
              <a:ext cx="5011700" cy="418995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DE879E3-5F4B-3E49-B3EB-541C6E90B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699836" y="11870644"/>
              <a:ext cx="5003304" cy="418995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F4FED20-F2A4-B54B-9083-3E460374E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624648" y="16124944"/>
              <a:ext cx="5012416" cy="419759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361AB0B-5C67-474A-9674-EF39E7075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694685" y="16130920"/>
              <a:ext cx="5005280" cy="4191614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D1FD16C-37B9-A846-B7CA-914C4932366E}"/>
              </a:ext>
            </a:extLst>
          </p:cNvPr>
          <p:cNvGrpSpPr/>
          <p:nvPr/>
        </p:nvGrpSpPr>
        <p:grpSpPr>
          <a:xfrm>
            <a:off x="166293" y="11861225"/>
            <a:ext cx="11794299" cy="4172322"/>
            <a:chOff x="356575" y="13837228"/>
            <a:chExt cx="12994954" cy="4385740"/>
          </a:xfrm>
        </p:grpSpPr>
        <p:pic>
          <p:nvPicPr>
            <p:cNvPr id="17" name="Picture 16" descr="Screen Shot 2018-09-24 at 9.50.59 PM.png">
              <a:extLst>
                <a:ext uri="{FF2B5EF4-FFF2-40B4-BE49-F238E27FC236}">
                  <a16:creationId xmlns:a16="http://schemas.microsoft.com/office/drawing/2014/main" id="{8DA4B6E7-A076-CE4F-BE24-10990AD89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575" y="13849753"/>
              <a:ext cx="4490058" cy="4259026"/>
            </a:xfrm>
            <a:prstGeom prst="rect">
              <a:avLst/>
            </a:prstGeom>
          </p:spPr>
        </p:pic>
        <p:pic>
          <p:nvPicPr>
            <p:cNvPr id="18" name="Picture 17" descr="Screen Shot 2018-09-24 at 9.50.30 PM.png">
              <a:extLst>
                <a:ext uri="{FF2B5EF4-FFF2-40B4-BE49-F238E27FC236}">
                  <a16:creationId xmlns:a16="http://schemas.microsoft.com/office/drawing/2014/main" id="{DB789E7B-E26A-E040-A6ED-E4CFA0123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5250" y="13837228"/>
              <a:ext cx="4521882" cy="4385740"/>
            </a:xfrm>
            <a:prstGeom prst="rect">
              <a:avLst/>
            </a:prstGeom>
          </p:spPr>
        </p:pic>
        <p:pic>
          <p:nvPicPr>
            <p:cNvPr id="19" name="Picture 18" descr="Screen Shot 2018-09-24 at 9.49.45 PM.png">
              <a:extLst>
                <a:ext uri="{FF2B5EF4-FFF2-40B4-BE49-F238E27FC236}">
                  <a16:creationId xmlns:a16="http://schemas.microsoft.com/office/drawing/2014/main" id="{9D9B6736-F027-F04B-9690-B61743E32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1555" y="13837228"/>
              <a:ext cx="4519974" cy="438574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CD47C73-3AAC-7F4E-A703-7D8C1291464F}"/>
              </a:ext>
            </a:extLst>
          </p:cNvPr>
          <p:cNvGrpSpPr/>
          <p:nvPr/>
        </p:nvGrpSpPr>
        <p:grpSpPr>
          <a:xfrm>
            <a:off x="318693" y="12013625"/>
            <a:ext cx="11794299" cy="4172322"/>
            <a:chOff x="356575" y="13837228"/>
            <a:chExt cx="12994954" cy="4385740"/>
          </a:xfrm>
        </p:grpSpPr>
        <p:pic>
          <p:nvPicPr>
            <p:cNvPr id="21" name="Picture 20" descr="Screen Shot 2018-09-24 at 9.50.59 PM.png">
              <a:extLst>
                <a:ext uri="{FF2B5EF4-FFF2-40B4-BE49-F238E27FC236}">
                  <a16:creationId xmlns:a16="http://schemas.microsoft.com/office/drawing/2014/main" id="{20F66590-1121-DA4C-B3EC-AAF563E00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575" y="13849753"/>
              <a:ext cx="4490058" cy="4259026"/>
            </a:xfrm>
            <a:prstGeom prst="rect">
              <a:avLst/>
            </a:prstGeom>
          </p:spPr>
        </p:pic>
        <p:pic>
          <p:nvPicPr>
            <p:cNvPr id="22" name="Picture 21" descr="Screen Shot 2018-09-24 at 9.50.30 PM.png">
              <a:extLst>
                <a:ext uri="{FF2B5EF4-FFF2-40B4-BE49-F238E27FC236}">
                  <a16:creationId xmlns:a16="http://schemas.microsoft.com/office/drawing/2014/main" id="{325E59C3-CC88-C94A-BD6F-6DC663586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5250" y="13837228"/>
              <a:ext cx="4521882" cy="4385740"/>
            </a:xfrm>
            <a:prstGeom prst="rect">
              <a:avLst/>
            </a:prstGeom>
          </p:spPr>
        </p:pic>
        <p:pic>
          <p:nvPicPr>
            <p:cNvPr id="23" name="Picture 22" descr="Screen Shot 2018-09-24 at 9.49.45 PM.png">
              <a:extLst>
                <a:ext uri="{FF2B5EF4-FFF2-40B4-BE49-F238E27FC236}">
                  <a16:creationId xmlns:a16="http://schemas.microsoft.com/office/drawing/2014/main" id="{C8E32733-50FD-4347-A429-C5667F1FC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1555" y="13837228"/>
              <a:ext cx="4519974" cy="4385740"/>
            </a:xfrm>
            <a:prstGeom prst="rect">
              <a:avLst/>
            </a:prstGeom>
          </p:spPr>
        </p:pic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DA998F00-2403-7E47-A71D-6A342CD9FCB1}"/>
              </a:ext>
            </a:extLst>
          </p:cNvPr>
          <p:cNvSpPr/>
          <p:nvPr/>
        </p:nvSpPr>
        <p:spPr>
          <a:xfrm>
            <a:off x="363415" y="1361050"/>
            <a:ext cx="11465172" cy="45719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837AE39-8066-9C4E-A689-4FB4311A5C89}"/>
              </a:ext>
            </a:extLst>
          </p:cNvPr>
          <p:cNvSpPr txBox="1"/>
          <p:nvPr/>
        </p:nvSpPr>
        <p:spPr>
          <a:xfrm>
            <a:off x="609600" y="2165627"/>
            <a:ext cx="414296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Defined with logarithmic arm equation:</a:t>
            </a:r>
          </a:p>
          <a:p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  <a:sym typeface="Century Gothic"/>
              </a:rPr>
              <a:t>R =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  <a:sym typeface="Century Gothic"/>
              </a:rPr>
              <a:t>Aexp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  <a:sym typeface="Century Gothic"/>
              </a:rPr>
              <a:t>[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  <a:sym typeface="Century Gothic"/>
              </a:rPr>
              <a:t>(</a:t>
            </a:r>
            <a:r>
              <a:rPr lang="en-US" sz="2400" i="1" baseline="30000" dirty="0">
                <a:solidFill>
                  <a:schemeClr val="bg1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  <a:sym typeface="Century Gothic"/>
              </a:rPr>
              <a:t>2</a:t>
            </a:r>
            <a:r>
              <a:rPr lang="en-US" sz="24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i="1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ＭＳ ゴシック"/>
                <a:cs typeface="Times New Roman" panose="02020603050405020304" pitchFamily="18" charset="0"/>
              </a:rPr>
              <a:t>−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ＭＳ ゴシック"/>
                <a:cs typeface="Times New Roman" panose="02020603050405020304" pitchFamily="18" charset="0"/>
              </a:rPr>
              <a:t>− 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  <a:sym typeface="Century Gothic"/>
              </a:rPr>
              <a:t>]</a:t>
            </a:r>
          </a:p>
          <a:p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Century Gothic"/>
              <a:cs typeface="Times New Roman" panose="02020603050405020304" pitchFamily="18" charset="0"/>
              <a:sym typeface="Century Gothic"/>
            </a:endParaRPr>
          </a:p>
          <a:p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 </a:t>
            </a:r>
            <a:r>
              <a:rPr lang="mr-IN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radius</a:t>
            </a:r>
            <a:endParaRPr lang="en-US" sz="2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  <a:sym typeface="Century Gothic"/>
              </a:rPr>
              <a:t>A – amplitude</a:t>
            </a:r>
          </a:p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  <a:sym typeface="Century Gothic"/>
              </a:rPr>
              <a:t>m – number of spiral arms</a:t>
            </a:r>
          </a:p>
          <a:p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polar angle</a:t>
            </a:r>
          </a:p>
          <a:p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  <a:sym typeface="Century Gothic"/>
              </a:rPr>
              <a:t>–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pitch angle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Century Gothic"/>
              <a:cs typeface="Times New Roman" panose="02020603050405020304" pitchFamily="18" charset="0"/>
              <a:sym typeface="Century Gothic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404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D2F8D644-A6F4-EA45-ABCD-11AF876428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9DC68E-8FF6-6F47-A8A0-439790D54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 CLUSTERS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89CB424-CF15-5148-888B-75E70EAEA1F8}"/>
              </a:ext>
            </a:extLst>
          </p:cNvPr>
          <p:cNvGrpSpPr/>
          <p:nvPr/>
        </p:nvGrpSpPr>
        <p:grpSpPr>
          <a:xfrm>
            <a:off x="12498838" y="11657747"/>
            <a:ext cx="10588329" cy="9126150"/>
            <a:chOff x="12624648" y="11870644"/>
            <a:chExt cx="10078492" cy="845189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271B433-8278-CD48-A02D-D72059E6D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24648" y="11870644"/>
              <a:ext cx="5011700" cy="418995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A8F93AD-9309-6146-94F7-C3CCDECC7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699836" y="11870644"/>
              <a:ext cx="5003304" cy="418995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FC9A9EE-D50C-284B-9277-F1F04AA42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24648" y="16124944"/>
              <a:ext cx="5012416" cy="419759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32C3073-9552-FA41-845B-CD747DB43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694685" y="16130920"/>
              <a:ext cx="5005280" cy="419161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5C66AF9-56EA-6D49-ACD9-20D6A3E0DE51}"/>
              </a:ext>
            </a:extLst>
          </p:cNvPr>
          <p:cNvGrpSpPr/>
          <p:nvPr/>
        </p:nvGrpSpPr>
        <p:grpSpPr>
          <a:xfrm>
            <a:off x="12651238" y="11810147"/>
            <a:ext cx="10588329" cy="9126150"/>
            <a:chOff x="12624648" y="11870644"/>
            <a:chExt cx="10078492" cy="845189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2DB2D97-33FB-6740-8C11-5E8A7D8FAA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24648" y="11870644"/>
              <a:ext cx="5011700" cy="418995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DE879E3-5F4B-3E49-B3EB-541C6E90B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699836" y="11870644"/>
              <a:ext cx="5003304" cy="418995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F4FED20-F2A4-B54B-9083-3E460374E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24648" y="16124944"/>
              <a:ext cx="5012416" cy="419759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361AB0B-5C67-474A-9674-EF39E7075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694685" y="16130920"/>
              <a:ext cx="5005280" cy="4191614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D1FD16C-37B9-A846-B7CA-914C4932366E}"/>
              </a:ext>
            </a:extLst>
          </p:cNvPr>
          <p:cNvGrpSpPr/>
          <p:nvPr/>
        </p:nvGrpSpPr>
        <p:grpSpPr>
          <a:xfrm>
            <a:off x="166293" y="11861225"/>
            <a:ext cx="11794299" cy="4172322"/>
            <a:chOff x="356575" y="13837228"/>
            <a:chExt cx="12994954" cy="4385740"/>
          </a:xfrm>
        </p:grpSpPr>
        <p:pic>
          <p:nvPicPr>
            <p:cNvPr id="17" name="Picture 16" descr="Screen Shot 2018-09-24 at 9.50.59 PM.png">
              <a:extLst>
                <a:ext uri="{FF2B5EF4-FFF2-40B4-BE49-F238E27FC236}">
                  <a16:creationId xmlns:a16="http://schemas.microsoft.com/office/drawing/2014/main" id="{8DA4B6E7-A076-CE4F-BE24-10990AD89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575" y="13849753"/>
              <a:ext cx="4490058" cy="4259026"/>
            </a:xfrm>
            <a:prstGeom prst="rect">
              <a:avLst/>
            </a:prstGeom>
          </p:spPr>
        </p:pic>
        <p:pic>
          <p:nvPicPr>
            <p:cNvPr id="18" name="Picture 17" descr="Screen Shot 2018-09-24 at 9.50.30 PM.png">
              <a:extLst>
                <a:ext uri="{FF2B5EF4-FFF2-40B4-BE49-F238E27FC236}">
                  <a16:creationId xmlns:a16="http://schemas.microsoft.com/office/drawing/2014/main" id="{DB789E7B-E26A-E040-A6ED-E4CFA0123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5250" y="13837228"/>
              <a:ext cx="4521882" cy="4385740"/>
            </a:xfrm>
            <a:prstGeom prst="rect">
              <a:avLst/>
            </a:prstGeom>
          </p:spPr>
        </p:pic>
        <p:pic>
          <p:nvPicPr>
            <p:cNvPr id="19" name="Picture 18" descr="Screen Shot 2018-09-24 at 9.49.45 PM.png">
              <a:extLst>
                <a:ext uri="{FF2B5EF4-FFF2-40B4-BE49-F238E27FC236}">
                  <a16:creationId xmlns:a16="http://schemas.microsoft.com/office/drawing/2014/main" id="{9D9B6736-F027-F04B-9690-B61743E32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1555" y="13837228"/>
              <a:ext cx="4519974" cy="438574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CD47C73-3AAC-7F4E-A703-7D8C1291464F}"/>
              </a:ext>
            </a:extLst>
          </p:cNvPr>
          <p:cNvGrpSpPr/>
          <p:nvPr/>
        </p:nvGrpSpPr>
        <p:grpSpPr>
          <a:xfrm>
            <a:off x="318693" y="12013625"/>
            <a:ext cx="11794299" cy="4172322"/>
            <a:chOff x="356575" y="13837228"/>
            <a:chExt cx="12994954" cy="4385740"/>
          </a:xfrm>
        </p:grpSpPr>
        <p:pic>
          <p:nvPicPr>
            <p:cNvPr id="21" name="Picture 20" descr="Screen Shot 2018-09-24 at 9.50.59 PM.png">
              <a:extLst>
                <a:ext uri="{FF2B5EF4-FFF2-40B4-BE49-F238E27FC236}">
                  <a16:creationId xmlns:a16="http://schemas.microsoft.com/office/drawing/2014/main" id="{20F66590-1121-DA4C-B3EC-AAF563E00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575" y="13849753"/>
              <a:ext cx="4490058" cy="4259026"/>
            </a:xfrm>
            <a:prstGeom prst="rect">
              <a:avLst/>
            </a:prstGeom>
          </p:spPr>
        </p:pic>
        <p:pic>
          <p:nvPicPr>
            <p:cNvPr id="22" name="Picture 21" descr="Screen Shot 2018-09-24 at 9.50.30 PM.png">
              <a:extLst>
                <a:ext uri="{FF2B5EF4-FFF2-40B4-BE49-F238E27FC236}">
                  <a16:creationId xmlns:a16="http://schemas.microsoft.com/office/drawing/2014/main" id="{325E59C3-CC88-C94A-BD6F-6DC663586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5250" y="13837228"/>
              <a:ext cx="4521882" cy="4385740"/>
            </a:xfrm>
            <a:prstGeom prst="rect">
              <a:avLst/>
            </a:prstGeom>
          </p:spPr>
        </p:pic>
        <p:pic>
          <p:nvPicPr>
            <p:cNvPr id="23" name="Picture 22" descr="Screen Shot 2018-09-24 at 9.49.45 PM.png">
              <a:extLst>
                <a:ext uri="{FF2B5EF4-FFF2-40B4-BE49-F238E27FC236}">
                  <a16:creationId xmlns:a16="http://schemas.microsoft.com/office/drawing/2014/main" id="{C8E32733-50FD-4347-A429-C5667F1FC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1555" y="13837228"/>
              <a:ext cx="4519974" cy="4385740"/>
            </a:xfrm>
            <a:prstGeom prst="rect">
              <a:avLst/>
            </a:prstGeom>
          </p:spPr>
        </p:pic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DA998F00-2403-7E47-A71D-6A342CD9FCB1}"/>
              </a:ext>
            </a:extLst>
          </p:cNvPr>
          <p:cNvSpPr/>
          <p:nvPr/>
        </p:nvSpPr>
        <p:spPr>
          <a:xfrm>
            <a:off x="363415" y="1361050"/>
            <a:ext cx="11465172" cy="45719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CB43B86-EB00-3348-BF9B-F42DFA02E7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 flipV="1">
            <a:off x="6626048" y="3693940"/>
            <a:ext cx="2779561" cy="27641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5D11FA-C7E7-9741-BE2D-BFC2E663ECD7}"/>
              </a:ext>
            </a:extLst>
          </p:cNvPr>
          <p:cNvSpPr txBox="1"/>
          <p:nvPr/>
        </p:nvSpPr>
        <p:spPr>
          <a:xfrm>
            <a:off x="9405609" y="4479750"/>
            <a:ext cx="2554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Left: </a:t>
            </a:r>
          </a:p>
          <a:p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HST Mosaic Image used to plot star clusters of M83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5A54C9-0EB0-3F41-9981-227F9DBA50B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5601" r="5031" b="600"/>
          <a:stretch/>
        </p:blipFill>
        <p:spPr>
          <a:xfrm>
            <a:off x="98654" y="1515072"/>
            <a:ext cx="6428740" cy="5234624"/>
          </a:xfrm>
          <a:prstGeom prst="rect">
            <a:avLst/>
          </a:prstGeom>
        </p:spPr>
      </p:pic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0FA07322-1BD6-DE4D-B6CE-28CE9B96D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6048" y="1547253"/>
            <a:ext cx="4392896" cy="2322929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3177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arm segments </a:t>
            </a:r>
          </a:p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Categorization Criteria:</a:t>
            </a:r>
            <a:b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within 2 kpc</a:t>
            </a:r>
            <a:b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nearest arm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4CBB86-EADC-F24D-BEBB-851E90D27FA3}"/>
              </a:ext>
            </a:extLst>
          </p:cNvPr>
          <p:cNvSpPr txBox="1"/>
          <p:nvPr/>
        </p:nvSpPr>
        <p:spPr>
          <a:xfrm>
            <a:off x="2751177" y="6404542"/>
            <a:ext cx="61004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" pitchFamily="2" charset="0"/>
              </a:rPr>
              <a:t>RA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29BF082-F619-2B49-AD8B-D4015EF21418}"/>
              </a:ext>
            </a:extLst>
          </p:cNvPr>
          <p:cNvSpPr txBox="1"/>
          <p:nvPr/>
        </p:nvSpPr>
        <p:spPr>
          <a:xfrm rot="16200000">
            <a:off x="-423" y="4386758"/>
            <a:ext cx="57273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" pitchFamily="2" charset="0"/>
              </a:rPr>
              <a:t>Dec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E51328E-A38D-894A-ABB9-7A6157846A19}"/>
              </a:ext>
            </a:extLst>
          </p:cNvPr>
          <p:cNvSpPr txBox="1"/>
          <p:nvPr/>
        </p:nvSpPr>
        <p:spPr>
          <a:xfrm>
            <a:off x="267932" y="6124854"/>
            <a:ext cx="45028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Times" pitchFamily="2" charset="0"/>
              </a:rPr>
              <a:t>56’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5432A1-3E7F-D044-AB49-4F683EFC6A17}"/>
              </a:ext>
            </a:extLst>
          </p:cNvPr>
          <p:cNvSpPr txBox="1"/>
          <p:nvPr/>
        </p:nvSpPr>
        <p:spPr>
          <a:xfrm>
            <a:off x="267932" y="4994803"/>
            <a:ext cx="45028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Times" pitchFamily="2" charset="0"/>
              </a:rPr>
              <a:t>54’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2B93F18-AECA-6346-A417-0A328A3EB986}"/>
              </a:ext>
            </a:extLst>
          </p:cNvPr>
          <p:cNvSpPr txBox="1"/>
          <p:nvPr/>
        </p:nvSpPr>
        <p:spPr>
          <a:xfrm>
            <a:off x="267932" y="3909537"/>
            <a:ext cx="45028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Times" pitchFamily="2" charset="0"/>
              </a:rPr>
              <a:t>52’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34A63A1-9085-7C40-BA5F-A291A06AF584}"/>
              </a:ext>
            </a:extLst>
          </p:cNvPr>
          <p:cNvSpPr/>
          <p:nvPr/>
        </p:nvSpPr>
        <p:spPr>
          <a:xfrm>
            <a:off x="166293" y="3693940"/>
            <a:ext cx="119651" cy="438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4AEC0F4-4983-DA41-9687-E89D7A54CB79}"/>
              </a:ext>
            </a:extLst>
          </p:cNvPr>
          <p:cNvSpPr/>
          <p:nvPr/>
        </p:nvSpPr>
        <p:spPr>
          <a:xfrm>
            <a:off x="3313024" y="6545316"/>
            <a:ext cx="681103" cy="138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EC11BDD-A36C-9049-9D05-65691A335BEC}"/>
              </a:ext>
            </a:extLst>
          </p:cNvPr>
          <p:cNvSpPr txBox="1"/>
          <p:nvPr/>
        </p:nvSpPr>
        <p:spPr>
          <a:xfrm>
            <a:off x="267932" y="2801913"/>
            <a:ext cx="45028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Times" pitchFamily="2" charset="0"/>
              </a:rPr>
              <a:t>50’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020C6C7-85B7-E045-975A-D18EFA71C832}"/>
              </a:ext>
            </a:extLst>
          </p:cNvPr>
          <p:cNvSpPr txBox="1"/>
          <p:nvPr/>
        </p:nvSpPr>
        <p:spPr>
          <a:xfrm>
            <a:off x="148082" y="1690743"/>
            <a:ext cx="570138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Times" pitchFamily="2" charset="0"/>
              </a:rPr>
              <a:t>-29</a:t>
            </a:r>
            <a:r>
              <a:rPr lang="en-US" sz="1000" b="1" baseline="30000" dirty="0">
                <a:latin typeface="Times" pitchFamily="2" charset="0"/>
              </a:rPr>
              <a:t>o</a:t>
            </a:r>
            <a:r>
              <a:rPr lang="en-US" sz="1000" b="1" dirty="0">
                <a:latin typeface="Times" pitchFamily="2" charset="0"/>
              </a:rPr>
              <a:t>48’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5120608-2E44-1C45-A6AD-17BC76DA9DB3}"/>
              </a:ext>
            </a:extLst>
          </p:cNvPr>
          <p:cNvSpPr txBox="1"/>
          <p:nvPr/>
        </p:nvSpPr>
        <p:spPr>
          <a:xfrm>
            <a:off x="1406524" y="6414362"/>
            <a:ext cx="949771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Times" pitchFamily="2" charset="0"/>
              </a:rPr>
              <a:t>-23</a:t>
            </a:r>
            <a:r>
              <a:rPr lang="en-US" sz="1000" b="1" baseline="30000" dirty="0">
                <a:latin typeface="Times" pitchFamily="2" charset="0"/>
              </a:rPr>
              <a:t>h</a:t>
            </a:r>
            <a:r>
              <a:rPr lang="en-US" sz="1000" b="1" dirty="0">
                <a:latin typeface="Times" pitchFamily="2" charset="0"/>
              </a:rPr>
              <a:t>37</a:t>
            </a:r>
            <a:r>
              <a:rPr lang="en-US" sz="1000" b="1" baseline="30000" dirty="0">
                <a:latin typeface="Times" pitchFamily="2" charset="0"/>
              </a:rPr>
              <a:t>m</a:t>
            </a:r>
            <a:r>
              <a:rPr lang="en-US" sz="1000" b="1" dirty="0">
                <a:latin typeface="Times" pitchFamily="2" charset="0"/>
              </a:rPr>
              <a:t>12</a:t>
            </a:r>
            <a:r>
              <a:rPr lang="en-US" sz="1000" b="1" baseline="30000" dirty="0">
                <a:latin typeface="Times" pitchFamily="2" charset="0"/>
              </a:rPr>
              <a:t>s</a:t>
            </a:r>
            <a:endParaRPr lang="en-US" sz="1000" b="1" dirty="0">
              <a:latin typeface="Times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2D0CB15-7278-5B44-8FAB-C7D7BB4DA478}"/>
              </a:ext>
            </a:extLst>
          </p:cNvPr>
          <p:cNvSpPr txBox="1"/>
          <p:nvPr/>
        </p:nvSpPr>
        <p:spPr>
          <a:xfrm>
            <a:off x="3313024" y="6424912"/>
            <a:ext cx="367701" cy="248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Times" pitchFamily="2" charset="0"/>
              </a:rPr>
              <a:t>00</a:t>
            </a:r>
            <a:r>
              <a:rPr lang="en-US" sz="1000" b="1" baseline="30000" dirty="0">
                <a:latin typeface="Times" pitchFamily="2" charset="0"/>
              </a:rPr>
              <a:t>s</a:t>
            </a:r>
            <a:endParaRPr lang="en-US" sz="1000" b="1" dirty="0">
              <a:latin typeface="Times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4BE6F50-EF60-FD4E-AC4E-43DF5072F3F1}"/>
              </a:ext>
            </a:extLst>
          </p:cNvPr>
          <p:cNvSpPr txBox="1"/>
          <p:nvPr/>
        </p:nvSpPr>
        <p:spPr>
          <a:xfrm>
            <a:off x="4507778" y="6412799"/>
            <a:ext cx="68082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Times" pitchFamily="2" charset="0"/>
              </a:rPr>
              <a:t>36</a:t>
            </a:r>
            <a:r>
              <a:rPr lang="en-US" sz="1000" b="1" baseline="30000" dirty="0">
                <a:latin typeface="Times" pitchFamily="2" charset="0"/>
              </a:rPr>
              <a:t>m</a:t>
            </a:r>
            <a:r>
              <a:rPr lang="en-US" sz="1000" b="1" dirty="0">
                <a:latin typeface="Times" pitchFamily="2" charset="0"/>
              </a:rPr>
              <a:t>12</a:t>
            </a:r>
            <a:r>
              <a:rPr lang="en-US" sz="1000" b="1" baseline="30000" dirty="0">
                <a:latin typeface="Times" pitchFamily="2" charset="0"/>
              </a:rPr>
              <a:t>s</a:t>
            </a:r>
            <a:endParaRPr lang="en-US" sz="1000" b="1" dirty="0">
              <a:latin typeface="Times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E21B470-D924-6B48-89F4-26A18AD10FB3}"/>
              </a:ext>
            </a:extLst>
          </p:cNvPr>
          <p:cNvSpPr txBox="1"/>
          <p:nvPr/>
        </p:nvSpPr>
        <p:spPr>
          <a:xfrm>
            <a:off x="2624740" y="4840914"/>
            <a:ext cx="610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" pitchFamily="2" charset="0"/>
              </a:rPr>
              <a:t>A3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1AFA038-EB4C-B948-9684-A56EAE13F53C}"/>
              </a:ext>
            </a:extLst>
          </p:cNvPr>
          <p:cNvSpPr txBox="1"/>
          <p:nvPr/>
        </p:nvSpPr>
        <p:spPr>
          <a:xfrm>
            <a:off x="4393897" y="3093133"/>
            <a:ext cx="610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" pitchFamily="2" charset="0"/>
              </a:rPr>
              <a:t>Fb5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4B3EBB3-3658-4840-A3DA-6B7675B4E028}"/>
              </a:ext>
            </a:extLst>
          </p:cNvPr>
          <p:cNvSpPr txBox="1"/>
          <p:nvPr/>
        </p:nvSpPr>
        <p:spPr>
          <a:xfrm>
            <a:off x="3692535" y="2601858"/>
            <a:ext cx="610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" pitchFamily="2" charset="0"/>
              </a:rPr>
              <a:t>Fb6</a:t>
            </a:r>
          </a:p>
        </p:txBody>
      </p:sp>
    </p:spTree>
    <p:extLst>
      <p:ext uri="{BB962C8B-B14F-4D97-AF65-F5344CB8AC3E}">
        <p14:creationId xmlns:p14="http://schemas.microsoft.com/office/powerpoint/2010/main" val="2130159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D2F8D644-A6F4-EA45-ABCD-11AF876428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9DC68E-8FF6-6F47-A8A0-439790D54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HISTOGRAMS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89CB424-CF15-5148-888B-75E70EAEA1F8}"/>
              </a:ext>
            </a:extLst>
          </p:cNvPr>
          <p:cNvGrpSpPr/>
          <p:nvPr/>
        </p:nvGrpSpPr>
        <p:grpSpPr>
          <a:xfrm>
            <a:off x="12498838" y="11657747"/>
            <a:ext cx="10588329" cy="9126150"/>
            <a:chOff x="12624648" y="11870644"/>
            <a:chExt cx="10078492" cy="845189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271B433-8278-CD48-A02D-D72059E6D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624648" y="11870644"/>
              <a:ext cx="5011700" cy="418995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A8F93AD-9309-6146-94F7-C3CCDECC7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699836" y="11870644"/>
              <a:ext cx="5003304" cy="418995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FC9A9EE-D50C-284B-9277-F1F04AA42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624648" y="16124944"/>
              <a:ext cx="5012416" cy="419759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32C3073-9552-FA41-845B-CD747DB43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694685" y="16130920"/>
              <a:ext cx="5005280" cy="419161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5C66AF9-56EA-6D49-ACD9-20D6A3E0DE51}"/>
              </a:ext>
            </a:extLst>
          </p:cNvPr>
          <p:cNvGrpSpPr/>
          <p:nvPr/>
        </p:nvGrpSpPr>
        <p:grpSpPr>
          <a:xfrm>
            <a:off x="12651238" y="11810147"/>
            <a:ext cx="10588329" cy="9126150"/>
            <a:chOff x="12624648" y="11870644"/>
            <a:chExt cx="10078492" cy="845189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2DB2D97-33FB-6740-8C11-5E8A7D8FAA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624648" y="11870644"/>
              <a:ext cx="5011700" cy="418995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DE879E3-5F4B-3E49-B3EB-541C6E90B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699836" y="11870644"/>
              <a:ext cx="5003304" cy="418995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F4FED20-F2A4-B54B-9083-3E460374E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624648" y="16124944"/>
              <a:ext cx="5012416" cy="419759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361AB0B-5C67-474A-9674-EF39E7075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694685" y="16130920"/>
              <a:ext cx="5005280" cy="4191614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D1FD16C-37B9-A846-B7CA-914C4932366E}"/>
              </a:ext>
            </a:extLst>
          </p:cNvPr>
          <p:cNvGrpSpPr/>
          <p:nvPr/>
        </p:nvGrpSpPr>
        <p:grpSpPr>
          <a:xfrm>
            <a:off x="166293" y="11861225"/>
            <a:ext cx="11794299" cy="4172322"/>
            <a:chOff x="356575" y="13837228"/>
            <a:chExt cx="12994954" cy="4385740"/>
          </a:xfrm>
        </p:grpSpPr>
        <p:pic>
          <p:nvPicPr>
            <p:cNvPr id="17" name="Picture 16" descr="Screen Shot 2018-09-24 at 9.50.59 PM.png">
              <a:extLst>
                <a:ext uri="{FF2B5EF4-FFF2-40B4-BE49-F238E27FC236}">
                  <a16:creationId xmlns:a16="http://schemas.microsoft.com/office/drawing/2014/main" id="{8DA4B6E7-A076-CE4F-BE24-10990AD89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575" y="13849753"/>
              <a:ext cx="4490058" cy="4259026"/>
            </a:xfrm>
            <a:prstGeom prst="rect">
              <a:avLst/>
            </a:prstGeom>
          </p:spPr>
        </p:pic>
        <p:pic>
          <p:nvPicPr>
            <p:cNvPr id="18" name="Picture 17" descr="Screen Shot 2018-09-24 at 9.50.30 PM.png">
              <a:extLst>
                <a:ext uri="{FF2B5EF4-FFF2-40B4-BE49-F238E27FC236}">
                  <a16:creationId xmlns:a16="http://schemas.microsoft.com/office/drawing/2014/main" id="{DB789E7B-E26A-E040-A6ED-E4CFA0123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5250" y="13837228"/>
              <a:ext cx="4521882" cy="4385740"/>
            </a:xfrm>
            <a:prstGeom prst="rect">
              <a:avLst/>
            </a:prstGeom>
          </p:spPr>
        </p:pic>
        <p:pic>
          <p:nvPicPr>
            <p:cNvPr id="19" name="Picture 18" descr="Screen Shot 2018-09-24 at 9.49.45 PM.png">
              <a:extLst>
                <a:ext uri="{FF2B5EF4-FFF2-40B4-BE49-F238E27FC236}">
                  <a16:creationId xmlns:a16="http://schemas.microsoft.com/office/drawing/2014/main" id="{9D9B6736-F027-F04B-9690-B61743E32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1555" y="13837228"/>
              <a:ext cx="4519974" cy="438574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CD47C73-3AAC-7F4E-A703-7D8C1291464F}"/>
              </a:ext>
            </a:extLst>
          </p:cNvPr>
          <p:cNvGrpSpPr/>
          <p:nvPr/>
        </p:nvGrpSpPr>
        <p:grpSpPr>
          <a:xfrm>
            <a:off x="318693" y="12013625"/>
            <a:ext cx="11794299" cy="4172322"/>
            <a:chOff x="356575" y="13837228"/>
            <a:chExt cx="12994954" cy="4385740"/>
          </a:xfrm>
        </p:grpSpPr>
        <p:pic>
          <p:nvPicPr>
            <p:cNvPr id="21" name="Picture 20" descr="Screen Shot 2018-09-24 at 9.50.59 PM.png">
              <a:extLst>
                <a:ext uri="{FF2B5EF4-FFF2-40B4-BE49-F238E27FC236}">
                  <a16:creationId xmlns:a16="http://schemas.microsoft.com/office/drawing/2014/main" id="{20F66590-1121-DA4C-B3EC-AAF563E00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575" y="13849753"/>
              <a:ext cx="4490058" cy="4259026"/>
            </a:xfrm>
            <a:prstGeom prst="rect">
              <a:avLst/>
            </a:prstGeom>
          </p:spPr>
        </p:pic>
        <p:pic>
          <p:nvPicPr>
            <p:cNvPr id="22" name="Picture 21" descr="Screen Shot 2018-09-24 at 9.50.30 PM.png">
              <a:extLst>
                <a:ext uri="{FF2B5EF4-FFF2-40B4-BE49-F238E27FC236}">
                  <a16:creationId xmlns:a16="http://schemas.microsoft.com/office/drawing/2014/main" id="{325E59C3-CC88-C94A-BD6F-6DC663586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5250" y="13837228"/>
              <a:ext cx="4521882" cy="4385740"/>
            </a:xfrm>
            <a:prstGeom prst="rect">
              <a:avLst/>
            </a:prstGeom>
          </p:spPr>
        </p:pic>
        <p:pic>
          <p:nvPicPr>
            <p:cNvPr id="23" name="Picture 22" descr="Screen Shot 2018-09-24 at 9.49.45 PM.png">
              <a:extLst>
                <a:ext uri="{FF2B5EF4-FFF2-40B4-BE49-F238E27FC236}">
                  <a16:creationId xmlns:a16="http://schemas.microsoft.com/office/drawing/2014/main" id="{C8E32733-50FD-4347-A429-C5667F1FC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1555" y="13837228"/>
              <a:ext cx="4519974" cy="4385740"/>
            </a:xfrm>
            <a:prstGeom prst="rect">
              <a:avLst/>
            </a:prstGeom>
          </p:spPr>
        </p:pic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DA998F00-2403-7E47-A71D-6A342CD9FCB1}"/>
              </a:ext>
            </a:extLst>
          </p:cNvPr>
          <p:cNvSpPr/>
          <p:nvPr/>
        </p:nvSpPr>
        <p:spPr>
          <a:xfrm>
            <a:off x="363415" y="1361050"/>
            <a:ext cx="11465172" cy="45719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45F8D89-9AE9-5243-ACAB-B0D467C46E91}"/>
              </a:ext>
            </a:extLst>
          </p:cNvPr>
          <p:cNvSpPr txBox="1"/>
          <p:nvPr/>
        </p:nvSpPr>
        <p:spPr>
          <a:xfrm>
            <a:off x="6525274" y="2918719"/>
            <a:ext cx="46014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AEF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 Cluster Distributions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arms, younger clusters tend to be found closer to the arm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feathers, no obvious age distribution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50E498-E1FE-724F-A81A-7CB37C252B7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21" t="5323" r="2262" b="3965"/>
          <a:stretch/>
        </p:blipFill>
        <p:spPr>
          <a:xfrm>
            <a:off x="569713" y="1547253"/>
            <a:ext cx="5385849" cy="507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497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1DA691B-93CF-A74C-9C31-34F918E0242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9DC68E-8FF6-6F47-A8A0-439790D54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07322-1BD6-DE4D-B6CE-28CE9B96D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1224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M83 arm segments and feathers identified</a:t>
            </a:r>
          </a:p>
          <a:p>
            <a:r>
              <a:rPr lang="en-US" dirty="0">
                <a:solidFill>
                  <a:schemeClr val="bg1"/>
                </a:solidFill>
              </a:rPr>
              <a:t>Analyzed the age distribution of clusters relative to locations of arm segments and feathers</a:t>
            </a:r>
          </a:p>
          <a:p>
            <a:r>
              <a:rPr lang="en-US" dirty="0">
                <a:solidFill>
                  <a:schemeClr val="bg1"/>
                </a:solidFill>
              </a:rPr>
              <a:t>Found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1. age distribution is as expected in the main “normal” spiral arm segments (e.g. A2, A3, B5, B6 </a:t>
            </a:r>
            <a:r>
              <a:rPr lang="en-US" dirty="0" err="1">
                <a:solidFill>
                  <a:schemeClr val="bg1"/>
                </a:solidFill>
              </a:rPr>
              <a:t>etc</a:t>
            </a:r>
            <a:r>
              <a:rPr lang="en-US" dirty="0">
                <a:solidFill>
                  <a:schemeClr val="bg1"/>
                </a:solidFill>
              </a:rPr>
              <a:t>)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2. in feathers, no obvious age distribution related to the location of feathers</a:t>
            </a:r>
          </a:p>
          <a:p>
            <a:r>
              <a:rPr lang="en-US" dirty="0">
                <a:solidFill>
                  <a:schemeClr val="bg1"/>
                </a:solidFill>
              </a:rPr>
              <a:t>Future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Apply this study to other spiral galaxy types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Follow up study on other flocculent galaxies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DA8848-EF13-EF42-9FBE-BD7ED0159DF3}"/>
              </a:ext>
            </a:extLst>
          </p:cNvPr>
          <p:cNvSpPr/>
          <p:nvPr/>
        </p:nvSpPr>
        <p:spPr>
          <a:xfrm>
            <a:off x="363415" y="1361050"/>
            <a:ext cx="11465172" cy="45719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1409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9533FDA-E1BB-3A43-823D-53F996E269FF}"/>
              </a:ext>
            </a:extLst>
          </p:cNvPr>
          <p:cNvSpPr/>
          <p:nvPr/>
        </p:nvSpPr>
        <p:spPr>
          <a:xfrm>
            <a:off x="0" y="220133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AEFCE38-A21B-5541-B723-80B2793F3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97075"/>
            <a:ext cx="10515600" cy="889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ANY QUESTIONS?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75933B-1F42-DF49-BA23-4FC333223273}"/>
              </a:ext>
            </a:extLst>
          </p:cNvPr>
          <p:cNvSpPr txBox="1"/>
          <p:nvPr/>
        </p:nvSpPr>
        <p:spPr>
          <a:xfrm>
            <a:off x="838200" y="3768816"/>
            <a:ext cx="8143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Acknowledgements: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A4AD4DD-A44D-1E47-A166-954627F11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756150"/>
            <a:ext cx="2050875" cy="16381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85DD5CC-8EFE-ED47-936C-CA7C5729B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4301" y="4740636"/>
            <a:ext cx="1145948" cy="17716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7A96853-55AF-CF46-8B9C-66AAAADECC7D}"/>
              </a:ext>
            </a:extLst>
          </p:cNvPr>
          <p:cNvSpPr txBox="1"/>
          <p:nvPr/>
        </p:nvSpPr>
        <p:spPr>
          <a:xfrm>
            <a:off x="5091402" y="4883150"/>
            <a:ext cx="64206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dirty="0">
                <a:solidFill>
                  <a:srgbClr val="FAEFFA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  <a:sym typeface="Century Gothic"/>
              </a:rPr>
              <a:t>We’d like to acknowledge Dr. Lisa Chien for mentoring us for the duration of this project.  We’d also like to acknowledge Hooper Undergraduate Research Award, as well as Kathleen </a:t>
            </a:r>
            <a:r>
              <a:rPr lang="en-US" dirty="0" err="1">
                <a:solidFill>
                  <a:srgbClr val="FAEFFA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  <a:sym typeface="Century Gothic"/>
              </a:rPr>
              <a:t>Stigmon</a:t>
            </a:r>
            <a:r>
              <a:rPr lang="en-US" dirty="0">
                <a:solidFill>
                  <a:srgbClr val="FAEFFA"/>
                </a:solidFill>
                <a:latin typeface="Times New Roman" panose="02020603050405020304" pitchFamily="18" charset="0"/>
                <a:ea typeface="Century Gothic"/>
                <a:cs typeface="Times New Roman" panose="02020603050405020304" pitchFamily="18" charset="0"/>
                <a:sym typeface="Century Gothic"/>
              </a:rPr>
              <a:t>, and Dr. Nadine Barlow at NASA Space grant for the funding and support of this project.</a:t>
            </a:r>
          </a:p>
        </p:txBody>
      </p:sp>
    </p:spTree>
    <p:extLst>
      <p:ext uri="{BB962C8B-B14F-4D97-AF65-F5344CB8AC3E}">
        <p14:creationId xmlns:p14="http://schemas.microsoft.com/office/powerpoint/2010/main" val="36920275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82EA5FFC-85F7-334D-B19B-88AAFF98391F}" vid="{A8E4C2C9-41A2-504A-B0D5-871F40DB1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2355</TotalTime>
  <Words>569</Words>
  <Application>Microsoft Macintosh PowerPoint</Application>
  <PresentationFormat>Widescreen</PresentationFormat>
  <Paragraphs>92</Paragraphs>
  <Slides>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Times</vt:lpstr>
      <vt:lpstr>Times New Roman</vt:lpstr>
      <vt:lpstr>Office Theme</vt:lpstr>
      <vt:lpstr>The Formation of Spiral Structures in the Flocculent Galaxy M83</vt:lpstr>
      <vt:lpstr>RESEARCH BACKGROUND</vt:lpstr>
      <vt:lpstr>M83 BACKGROUND</vt:lpstr>
      <vt:lpstr>DATA</vt:lpstr>
      <vt:lpstr>M83’s SPIRAL ARMS</vt:lpstr>
      <vt:lpstr>STAR CLUSTERS</vt:lpstr>
      <vt:lpstr>HISTOGRAMS</vt:lpstr>
      <vt:lpstr>CONCLUSIONS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Spiral Formations in the Flocculent Galaxy M83</dc:title>
  <dc:creator>Microsoft Office User</dc:creator>
  <cp:lastModifiedBy>Microsoft Office User</cp:lastModifiedBy>
  <cp:revision>73</cp:revision>
  <dcterms:created xsi:type="dcterms:W3CDTF">2019-02-25T22:26:19Z</dcterms:created>
  <dcterms:modified xsi:type="dcterms:W3CDTF">2019-04-02T02:39:04Z</dcterms:modified>
</cp:coreProperties>
</file>